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5"/>
  </p:notesMasterIdLst>
  <p:sldIdLst>
    <p:sldId id="256" r:id="rId5"/>
    <p:sldId id="294" r:id="rId6"/>
    <p:sldId id="257" r:id="rId7"/>
    <p:sldId id="261" r:id="rId8"/>
    <p:sldId id="258" r:id="rId9"/>
    <p:sldId id="260" r:id="rId10"/>
    <p:sldId id="282" r:id="rId11"/>
    <p:sldId id="270" r:id="rId12"/>
    <p:sldId id="268" r:id="rId13"/>
    <p:sldId id="271" r:id="rId14"/>
    <p:sldId id="275" r:id="rId15"/>
    <p:sldId id="276" r:id="rId16"/>
    <p:sldId id="277" r:id="rId17"/>
    <p:sldId id="278" r:id="rId18"/>
    <p:sldId id="295" r:id="rId19"/>
    <p:sldId id="296" r:id="rId20"/>
    <p:sldId id="297" r:id="rId21"/>
    <p:sldId id="289" r:id="rId22"/>
    <p:sldId id="293" r:id="rId23"/>
    <p:sldId id="29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703"/>
  </p:normalViewPr>
  <p:slideViewPr>
    <p:cSldViewPr snapToGrid="0">
      <p:cViewPr varScale="1">
        <p:scale>
          <a:sx n="171" d="100"/>
          <a:sy n="171" d="100"/>
        </p:scale>
        <p:origin x="20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viz per slide … keep this in separate slides</a:t>
            </a:r>
          </a:p>
        </p:txBody>
      </p:sp>
    </p:spTree>
    <p:extLst>
      <p:ext uri="{BB962C8B-B14F-4D97-AF65-F5344CB8AC3E}">
        <p14:creationId xmlns:p14="http://schemas.microsoft.com/office/powerpoint/2010/main" val="380306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c2-100-24-29-226.compute-1.amazonaws.com:8080/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smote-oversampling-for-imbalanced-classification/" TargetMode="External"/><Relationship Id="rId2" Type="http://schemas.openxmlformats.org/officeDocument/2006/relationships/hyperlink" Target="https://plotly.com/python-api-referen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talog.data.gov/dataset/crash-reporting-drivers-data" TargetMode="External"/><Relationship Id="rId4" Type="http://schemas.openxmlformats.org/officeDocument/2006/relationships/hyperlink" Target="https://scikit-learn.org/stable/modules/generated/sklearn.feature_selection.SelectKBest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atalog.data.gov/dataset/crash-reporting-drivers-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EB1886-D6E6-11E7-F26C-A97737DDB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818594"/>
            <a:ext cx="8520600" cy="2158477"/>
          </a:xfrm>
        </p:spPr>
        <p:txBody>
          <a:bodyPr/>
          <a:lstStyle/>
          <a:p>
            <a:r>
              <a:rPr lang="en-US" sz="32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Accident Severity Prediction</a:t>
            </a:r>
            <a:br>
              <a:rPr lang="en-US" sz="2400" u="sng" dirty="0">
                <a:solidFill>
                  <a:srgbClr val="FFC000"/>
                </a:solidFill>
              </a:rPr>
            </a:br>
            <a:br>
              <a:rPr lang="en-US" sz="2400" u="sng" dirty="0">
                <a:solidFill>
                  <a:srgbClr val="FFC000"/>
                </a:solidFill>
              </a:rPr>
            </a:b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DATA606 – Project Delivery PPT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021643-9A4E-DF43-6A06-8E7C3EE56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231930"/>
            <a:ext cx="4260300" cy="5833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Chikkala PS ManikantaVijayaSri Narasimhanaidu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1148E-9A41-B4BF-72E8-1BA2570A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5" y="1025911"/>
            <a:ext cx="4226517" cy="3163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3DC89F-4BC7-5F9F-BCD2-294C7A33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733" y="1168400"/>
            <a:ext cx="4411135" cy="3020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992548-57B8-01F9-BB37-4EC3B75C84BF}"/>
              </a:ext>
            </a:extLst>
          </p:cNvPr>
          <p:cNvSpPr txBox="1"/>
          <p:nvPr/>
        </p:nvSpPr>
        <p:spPr>
          <a:xfrm>
            <a:off x="601132" y="4316512"/>
            <a:ext cx="3487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4.7: Distribution of Accidents by Weather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22559-70E1-00EA-A76E-CAE2A239AE21}"/>
              </a:ext>
            </a:extLst>
          </p:cNvPr>
          <p:cNvSpPr txBox="1"/>
          <p:nvPr/>
        </p:nvSpPr>
        <p:spPr>
          <a:xfrm>
            <a:off x="4956099" y="4316512"/>
            <a:ext cx="3779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4.8: Accidents in Surface Conditions</a:t>
            </a:r>
          </a:p>
        </p:txBody>
      </p:sp>
    </p:spTree>
    <p:extLst>
      <p:ext uri="{BB962C8B-B14F-4D97-AF65-F5344CB8AC3E}">
        <p14:creationId xmlns:p14="http://schemas.microsoft.com/office/powerpoint/2010/main" val="206262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9F1A6-32EE-AF58-B927-C87073BD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04332"/>
            <a:ext cx="4419600" cy="3105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C674B-4571-81B7-DBE5-2E4CFDF1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67" y="965200"/>
            <a:ext cx="4267200" cy="3344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751FB-125C-05ED-0A35-E787CA802E15}"/>
              </a:ext>
            </a:extLst>
          </p:cNvPr>
          <p:cNvSpPr txBox="1"/>
          <p:nvPr/>
        </p:nvSpPr>
        <p:spPr>
          <a:xfrm>
            <a:off x="491067" y="4477378"/>
            <a:ext cx="3979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4.9: Count of Injury Severity by Agency Names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087AB-ED3E-1F93-9D2E-C727A05E1AB4}"/>
              </a:ext>
            </a:extLst>
          </p:cNvPr>
          <p:cNvSpPr txBox="1"/>
          <p:nvPr/>
        </p:nvSpPr>
        <p:spPr>
          <a:xfrm>
            <a:off x="4861932" y="4477378"/>
            <a:ext cx="4083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4.10: Number of Accidents in Daylight and Night</a:t>
            </a:r>
          </a:p>
        </p:txBody>
      </p:sp>
    </p:spTree>
    <p:extLst>
      <p:ext uri="{BB962C8B-B14F-4D97-AF65-F5344CB8AC3E}">
        <p14:creationId xmlns:p14="http://schemas.microsoft.com/office/powerpoint/2010/main" val="419595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FD90D-2952-98E3-12E2-AC5E48FB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3" y="938708"/>
            <a:ext cx="3826933" cy="32660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43E3C4-5436-3359-CF8E-EBC09DB0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933" y="938708"/>
            <a:ext cx="4786416" cy="3266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1B21C1-655A-B616-2C51-6F1164418512}"/>
              </a:ext>
            </a:extLst>
          </p:cNvPr>
          <p:cNvSpPr txBox="1"/>
          <p:nvPr/>
        </p:nvSpPr>
        <p:spPr>
          <a:xfrm>
            <a:off x="74633" y="4350378"/>
            <a:ext cx="4055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4.11: Distribution of Accidents in Daylight and Night year wise.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62A0E-C42B-9420-61E8-40432C835404}"/>
              </a:ext>
            </a:extLst>
          </p:cNvPr>
          <p:cNvSpPr txBox="1"/>
          <p:nvPr/>
        </p:nvSpPr>
        <p:spPr>
          <a:xfrm>
            <a:off x="4572000" y="4350378"/>
            <a:ext cx="36352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4.12: Number of Accidents vs Speed 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0427-D044-068D-EF4F-137827E0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One-Hot Encoding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1078F-7CBC-FE84-F14C-113F78DC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" y="1563330"/>
            <a:ext cx="4335850" cy="2644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62001-7EEA-0123-C815-2B5B7453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67" y="1457284"/>
            <a:ext cx="4335850" cy="2750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D7464-AD72-2200-F4E8-1608B2DBF6B5}"/>
              </a:ext>
            </a:extLst>
          </p:cNvPr>
          <p:cNvSpPr txBox="1"/>
          <p:nvPr/>
        </p:nvSpPr>
        <p:spPr>
          <a:xfrm>
            <a:off x="311700" y="43949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4.13: Assigning Numerical Values to target variables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8BC88-4A34-98CB-EA4E-7A6EB4EA11C6}"/>
              </a:ext>
            </a:extLst>
          </p:cNvPr>
          <p:cNvSpPr txBox="1"/>
          <p:nvPr/>
        </p:nvSpPr>
        <p:spPr>
          <a:xfrm>
            <a:off x="5010702" y="4394925"/>
            <a:ext cx="3117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4.14: One-Hot Encoding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5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9EB7-CD7A-FA8B-6941-D1F30FD0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 Modeling, Feature Selection and Prediction</a:t>
            </a:r>
            <a:br>
              <a:rPr lang="en-US" sz="2800" u="sng" dirty="0">
                <a:solidFill>
                  <a:srgbClr val="FFC000"/>
                </a:solidFill>
                <a:cs typeface="Adelle Sans Devanagari" panose="02000503000000020004" pitchFamily="2" charset="-78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5F7BC-C88D-27D0-B433-028A86D0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81252"/>
            <a:ext cx="4412700" cy="30616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D41D6B-429C-6298-B786-749E98B4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68" y="1356659"/>
            <a:ext cx="4285699" cy="306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1B601-8C27-6E37-859C-B704C25B8C18}"/>
              </a:ext>
            </a:extLst>
          </p:cNvPr>
          <p:cNvSpPr txBox="1"/>
          <p:nvPr/>
        </p:nvSpPr>
        <p:spPr>
          <a:xfrm>
            <a:off x="651933" y="4418342"/>
            <a:ext cx="3920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5.1: Balancing the Dataset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F8C4D-1869-2CD4-33C3-C8A8919AB7AC}"/>
              </a:ext>
            </a:extLst>
          </p:cNvPr>
          <p:cNvSpPr txBox="1"/>
          <p:nvPr/>
        </p:nvSpPr>
        <p:spPr>
          <a:xfrm>
            <a:off x="5164668" y="4418342"/>
            <a:ext cx="3843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5.2: Feature Importance plot from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SelectKBest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5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A51C-32B9-78EB-15F0-83209325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the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4687F-6D5C-1230-86B3-F874406D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430867"/>
            <a:ext cx="4597400" cy="2838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771D8-A987-3667-7904-40DE9B14E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512" y="1318683"/>
            <a:ext cx="3633898" cy="309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37CB0-41E3-464F-C84A-AA90518876F6}"/>
              </a:ext>
            </a:extLst>
          </p:cNvPr>
          <p:cNvSpPr txBox="1"/>
          <p:nvPr/>
        </p:nvSpPr>
        <p:spPr>
          <a:xfrm>
            <a:off x="938102" y="4535446"/>
            <a:ext cx="3633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5.3: Models Accuracy Score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A1BEA-44BA-9278-7E2D-CF66488A1823}"/>
              </a:ext>
            </a:extLst>
          </p:cNvPr>
          <p:cNvSpPr txBox="1"/>
          <p:nvPr/>
        </p:nvSpPr>
        <p:spPr>
          <a:xfrm>
            <a:off x="5555701" y="4493750"/>
            <a:ext cx="3072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5.4: Saving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3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FA1B-731E-B48E-42B4-836D42A2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Using Flask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DFAD0-D5CD-DE05-B409-ABAFDC93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17" y="1363135"/>
            <a:ext cx="5025483" cy="327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D571C1-F8C8-46FA-3635-5CC522582CC4}"/>
              </a:ext>
            </a:extLst>
          </p:cNvPr>
          <p:cNvSpPr txBox="1"/>
          <p:nvPr/>
        </p:nvSpPr>
        <p:spPr>
          <a:xfrm>
            <a:off x="3435563" y="4634435"/>
            <a:ext cx="3359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6.1: Web App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9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39C4-B99B-E2CD-5430-CE63B9D6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In EC2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167AF-AFEE-9DEC-6A26-5E74AEB3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5" y="2170771"/>
            <a:ext cx="4344965" cy="2322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2482-9C77-DD51-AF1A-6FEEA602A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99" y="3367296"/>
            <a:ext cx="4090967" cy="110750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B25792D-6B4C-05A9-80A4-E4A90DF3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99" y="1413120"/>
            <a:ext cx="4090967" cy="1954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9852C-649B-41AF-8F96-89951E69A0C0}"/>
              </a:ext>
            </a:extLst>
          </p:cNvPr>
          <p:cNvSpPr txBox="1"/>
          <p:nvPr/>
        </p:nvSpPr>
        <p:spPr>
          <a:xfrm>
            <a:off x="245532" y="1222450"/>
            <a:ext cx="45271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I run the EC2 instance you can access the model through this link: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http://ec2-100-24-29-226.compute-1.amazonaws.com:8080/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196F47-DE13-5621-5036-B9928778966C}"/>
              </a:ext>
            </a:extLst>
          </p:cNvPr>
          <p:cNvSpPr txBox="1"/>
          <p:nvPr/>
        </p:nvSpPr>
        <p:spPr>
          <a:xfrm>
            <a:off x="311700" y="4559609"/>
            <a:ext cx="3733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6.3: Running the EC2 instance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43686-04FB-BD88-D23D-520ED957B439}"/>
              </a:ext>
            </a:extLst>
          </p:cNvPr>
          <p:cNvSpPr txBox="1"/>
          <p:nvPr/>
        </p:nvSpPr>
        <p:spPr>
          <a:xfrm>
            <a:off x="4944532" y="4550936"/>
            <a:ext cx="3666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6.4: Deployed App Running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0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3EF6-F5BC-B5C5-C551-ED44B458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C</a:t>
            </a:r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onclusions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CB5DA-B99C-4C84-18DA-044AAC50A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16" y="1222450"/>
            <a:ext cx="8586767" cy="3815217"/>
          </a:xfrm>
        </p:spPr>
        <p:txBody>
          <a:bodyPr/>
          <a:lstStyle/>
          <a:p>
            <a:pPr marL="11430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accidents got decreased during the COVID period 2019-2020 and moved an upward trend after that till 2022.</a:t>
            </a:r>
          </a:p>
          <a:p>
            <a:pPr algn="just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accidents happen in the second half of the year that is during winters (sept-dec).</a:t>
            </a:r>
          </a:p>
          <a:p>
            <a:pPr algn="just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 the accidents happened in the daylight.</a:t>
            </a:r>
          </a:p>
          <a:p>
            <a:pPr algn="just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accidents happened when the weather is clear and road surface is dry.</a:t>
            </a:r>
          </a:p>
          <a:p>
            <a:pPr algn="just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 the accidents happened within the speed limits of 25-40 MPH.</a:t>
            </a:r>
          </a:p>
          <a:p>
            <a:pPr algn="just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 the accident’s prediction comes out as no apparent injury.</a:t>
            </a:r>
          </a:p>
          <a:p>
            <a:pPr algn="just"/>
            <a:endParaRPr lang="en-US" sz="1400" dirty="0">
              <a:solidFill>
                <a:schemeClr val="tx1"/>
              </a:solidFill>
            </a:endParaRPr>
          </a:p>
          <a:p>
            <a:pPr marL="11430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3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ED1F-1E63-8A2A-FBE6-4E85CAD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CC676-757B-BBC2-1C76-EC14122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2450"/>
            <a:ext cx="8520600" cy="3589774"/>
          </a:xfrm>
        </p:spPr>
        <p:txBody>
          <a:bodyPr/>
          <a:lstStyle/>
          <a:p>
            <a:pPr marL="11430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b="0" i="0" u="sng" dirty="0">
                <a:solidFill>
                  <a:srgbClr val="296E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https://plotly.com/python-api-reference/</a:t>
            </a:r>
            <a:endParaRPr lang="en-US" b="0" i="0" u="sng" dirty="0">
              <a:solidFill>
                <a:srgbClr val="296E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b="0" i="0" u="sng" dirty="0">
              <a:solidFill>
                <a:srgbClr val="296E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u="sng" dirty="0">
                <a:solidFill>
                  <a:srgbClr val="296E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https://machinelearningmastery.com/smote-oversampling-for-imbalanced-classification/</a:t>
            </a:r>
            <a:endParaRPr lang="en-US" b="0" i="0" u="sng" dirty="0">
              <a:solidFill>
                <a:srgbClr val="296E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u="sng" dirty="0">
              <a:solidFill>
                <a:srgbClr val="296EA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u="sng" dirty="0">
                <a:solidFill>
                  <a:srgbClr val="296E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https://scikit-learn.org/stable/modules/generated/sklearn.feature_selection.SelectKBest.html</a:t>
            </a:r>
            <a:endParaRPr lang="en-US" b="0" i="0" u="sng" dirty="0">
              <a:solidFill>
                <a:srgbClr val="296E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0" i="0" u="sng" dirty="0">
              <a:solidFill>
                <a:srgbClr val="296E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Source : </a:t>
            </a:r>
            <a:r>
              <a:rPr lang="en-US" b="0" i="0" u="sng" dirty="0">
                <a:solidFill>
                  <a:srgbClr val="296E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https://catalog.data.gov/dataset/crash-reporting-drivers-data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5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8B2C-9BB4-A932-18B2-3E3B5AAA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44483"/>
            <a:ext cx="8520600" cy="572700"/>
          </a:xfrm>
        </p:spPr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 of 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19280-803D-366D-46CA-71397453B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11917"/>
            <a:ext cx="8520600" cy="3416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and Author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And Problem Statement 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 Modeling, Feature Selection and Prediction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Trained Models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44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5D57-FC7A-C44A-C0C1-5D8CD8BCE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415" y="2285400"/>
            <a:ext cx="4690945" cy="859244"/>
          </a:xfrm>
        </p:spPr>
        <p:txBody>
          <a:bodyPr/>
          <a:lstStyle/>
          <a:p>
            <a:r>
              <a:rPr lang="en-US" sz="4800" dirty="0"/>
              <a:t>Thank you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F2FF7-601D-C6BB-5663-F2FED7B1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85217"/>
            <a:ext cx="8520600" cy="572700"/>
          </a:xfrm>
        </p:spPr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Description And Problem Statement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20364-BB6C-13AA-5F03-FAAF18F90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2583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sz="1100" dirty="0"/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create 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can assess and predict the level of severity for road accidents </a:t>
            </a:r>
          </a:p>
          <a:p>
            <a:pPr marL="114300" indent="0" algn="just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involves training a predictive model using the historical accident data. 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the model is trained, it can be used to make predictions about the severity of accidents when given new input data, such as information about a recent accident.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matters because it has the potential to improve road safety, save lives, optimize resource allocation, and contribute to more effective accident prevention and response strategies.</a:t>
            </a:r>
          </a:p>
          <a:p>
            <a:pPr marL="114300" indent="0" algn="just">
              <a:buNone/>
            </a:pP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5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F70F-E250-5C3B-CFD5-49A0A24A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cs typeface="Adelle Sans Devanagari"/>
              </a:rPr>
              <a:t>Architecture Diagram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6120F9-52A0-FAE2-5C55-87C6628CF51D}"/>
              </a:ext>
            </a:extLst>
          </p:cNvPr>
          <p:cNvCxnSpPr>
            <a:cxnSpLocks/>
          </p:cNvCxnSpPr>
          <p:nvPr/>
        </p:nvCxnSpPr>
        <p:spPr>
          <a:xfrm>
            <a:off x="5322750" y="2286432"/>
            <a:ext cx="535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A18AEE-5544-D36B-37C3-B2220FECAF3D}"/>
              </a:ext>
            </a:extLst>
          </p:cNvPr>
          <p:cNvSpPr txBox="1"/>
          <p:nvPr/>
        </p:nvSpPr>
        <p:spPr>
          <a:xfrm>
            <a:off x="453689" y="2532261"/>
            <a:ext cx="107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8CC9B-5B74-B256-8E25-F628D4C4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7" y="1963509"/>
            <a:ext cx="1712776" cy="503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2B12F-910B-56FE-E96C-2AE6B159482F}"/>
              </a:ext>
            </a:extLst>
          </p:cNvPr>
          <p:cNvSpPr txBox="1"/>
          <p:nvPr/>
        </p:nvSpPr>
        <p:spPr>
          <a:xfrm>
            <a:off x="3039533" y="4493750"/>
            <a:ext cx="299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2.1: Project Architecture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6F2D2-F6A7-A789-4776-427F054557E4}"/>
              </a:ext>
            </a:extLst>
          </p:cNvPr>
          <p:cNvSpPr txBox="1"/>
          <p:nvPr/>
        </p:nvSpPr>
        <p:spPr>
          <a:xfrm>
            <a:off x="5917682" y="2120589"/>
            <a:ext cx="139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79BB6-602F-36DF-9551-A644B6A8A522}"/>
              </a:ext>
            </a:extLst>
          </p:cNvPr>
          <p:cNvSpPr txBox="1"/>
          <p:nvPr/>
        </p:nvSpPr>
        <p:spPr>
          <a:xfrm>
            <a:off x="7860700" y="1970002"/>
            <a:ext cx="801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the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EA9D5-DF51-E088-A220-36FD18C7F44A}"/>
              </a:ext>
            </a:extLst>
          </p:cNvPr>
          <p:cNvSpPr txBox="1"/>
          <p:nvPr/>
        </p:nvSpPr>
        <p:spPr>
          <a:xfrm>
            <a:off x="4087750" y="2043899"/>
            <a:ext cx="123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2F3DF2-4254-F76B-2344-AC227F0191E9}"/>
              </a:ext>
            </a:extLst>
          </p:cNvPr>
          <p:cNvCxnSpPr>
            <a:cxnSpLocks/>
          </p:cNvCxnSpPr>
          <p:nvPr/>
        </p:nvCxnSpPr>
        <p:spPr>
          <a:xfrm>
            <a:off x="8010602" y="2784411"/>
            <a:ext cx="0" cy="60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1525D-F4E6-9554-3857-0B3A1182E22B}"/>
              </a:ext>
            </a:extLst>
          </p:cNvPr>
          <p:cNvCxnSpPr>
            <a:cxnSpLocks/>
          </p:cNvCxnSpPr>
          <p:nvPr/>
        </p:nvCxnSpPr>
        <p:spPr>
          <a:xfrm>
            <a:off x="7313764" y="2286432"/>
            <a:ext cx="535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D74AE9-8C3F-FF08-E6A5-71C6344BB61E}"/>
              </a:ext>
            </a:extLst>
          </p:cNvPr>
          <p:cNvSpPr txBox="1"/>
          <p:nvPr/>
        </p:nvSpPr>
        <p:spPr>
          <a:xfrm>
            <a:off x="2314481" y="2010923"/>
            <a:ext cx="1365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and EDA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AC33B2-3571-0052-4BA3-3F71E89118ED}"/>
              </a:ext>
            </a:extLst>
          </p:cNvPr>
          <p:cNvCxnSpPr>
            <a:cxnSpLocks/>
          </p:cNvCxnSpPr>
          <p:nvPr/>
        </p:nvCxnSpPr>
        <p:spPr>
          <a:xfrm flipV="1">
            <a:off x="1793681" y="2240196"/>
            <a:ext cx="403174" cy="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985D16-B99B-5D4C-86E6-BA4D3442B6CD}"/>
              </a:ext>
            </a:extLst>
          </p:cNvPr>
          <p:cNvCxnSpPr>
            <a:cxnSpLocks/>
          </p:cNvCxnSpPr>
          <p:nvPr/>
        </p:nvCxnSpPr>
        <p:spPr>
          <a:xfrm>
            <a:off x="3436503" y="2307357"/>
            <a:ext cx="574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9C4F279-9031-3720-A775-885E078D09F5}"/>
              </a:ext>
            </a:extLst>
          </p:cNvPr>
          <p:cNvSpPr/>
          <p:nvPr/>
        </p:nvSpPr>
        <p:spPr>
          <a:xfrm>
            <a:off x="2256347" y="1803400"/>
            <a:ext cx="6346011" cy="929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DC724-7FA7-31B0-7ACD-09D8144E1FC6}"/>
              </a:ext>
            </a:extLst>
          </p:cNvPr>
          <p:cNvSpPr txBox="1"/>
          <p:nvPr/>
        </p:nvSpPr>
        <p:spPr>
          <a:xfrm>
            <a:off x="4258733" y="1506419"/>
            <a:ext cx="1776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 Environment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695987D-963B-E284-63B9-FAD5843E57FE}"/>
              </a:ext>
            </a:extLst>
          </p:cNvPr>
          <p:cNvGrpSpPr/>
          <p:nvPr/>
        </p:nvGrpSpPr>
        <p:grpSpPr>
          <a:xfrm>
            <a:off x="5147138" y="3494636"/>
            <a:ext cx="3764378" cy="694267"/>
            <a:chOff x="2378225" y="3352703"/>
            <a:chExt cx="3764378" cy="69426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A73F4E-66D9-EA84-E834-2A8230B5881A}"/>
                </a:ext>
              </a:extLst>
            </p:cNvPr>
            <p:cNvSpPr txBox="1"/>
            <p:nvPr/>
          </p:nvSpPr>
          <p:spPr>
            <a:xfrm>
              <a:off x="2547579" y="3519804"/>
              <a:ext cx="830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HTML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1DCBA4-682B-82F4-1E9B-4693F35E678A}"/>
                </a:ext>
              </a:extLst>
            </p:cNvPr>
            <p:cNvSpPr txBox="1"/>
            <p:nvPr/>
          </p:nvSpPr>
          <p:spPr>
            <a:xfrm>
              <a:off x="3260838" y="3493288"/>
              <a:ext cx="694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5F6CD21-46FC-BA6A-3987-9AEB646DEEF7}"/>
                </a:ext>
              </a:extLst>
            </p:cNvPr>
            <p:cNvSpPr txBox="1"/>
            <p:nvPr/>
          </p:nvSpPr>
          <p:spPr>
            <a:xfrm>
              <a:off x="3958057" y="3478684"/>
              <a:ext cx="1227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Java Script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292E33-9BF8-CC74-4839-4A8F023D5CB5}"/>
                </a:ext>
              </a:extLst>
            </p:cNvPr>
            <p:cNvSpPr txBox="1"/>
            <p:nvPr/>
          </p:nvSpPr>
          <p:spPr>
            <a:xfrm>
              <a:off x="5147138" y="3475410"/>
              <a:ext cx="995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903B23B-8F3F-A4AC-5FC8-3784E029F78D}"/>
                </a:ext>
              </a:extLst>
            </p:cNvPr>
            <p:cNvSpPr/>
            <p:nvPr/>
          </p:nvSpPr>
          <p:spPr>
            <a:xfrm>
              <a:off x="2378225" y="3352703"/>
              <a:ext cx="3597144" cy="694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CBB781A-1509-A2F7-07D3-6F40D3EF0725}"/>
              </a:ext>
            </a:extLst>
          </p:cNvPr>
          <p:cNvSpPr txBox="1"/>
          <p:nvPr/>
        </p:nvSpPr>
        <p:spPr>
          <a:xfrm>
            <a:off x="6376892" y="3189789"/>
            <a:ext cx="1819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1FDDE5-228F-82D0-465A-9E966B0BBD21}"/>
              </a:ext>
            </a:extLst>
          </p:cNvPr>
          <p:cNvCxnSpPr>
            <a:cxnSpLocks/>
          </p:cNvCxnSpPr>
          <p:nvPr/>
        </p:nvCxnSpPr>
        <p:spPr>
          <a:xfrm flipH="1">
            <a:off x="3968820" y="3852888"/>
            <a:ext cx="1033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F005C61-9EB1-A7C5-47FF-8BA572674BFC}"/>
              </a:ext>
            </a:extLst>
          </p:cNvPr>
          <p:cNvSpPr/>
          <p:nvPr/>
        </p:nvSpPr>
        <p:spPr>
          <a:xfrm>
            <a:off x="1494503" y="3635221"/>
            <a:ext cx="2315064" cy="4353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2C0BF1-9E3F-C594-C797-5E376A7913BF}"/>
              </a:ext>
            </a:extLst>
          </p:cNvPr>
          <p:cNvSpPr txBox="1"/>
          <p:nvPr/>
        </p:nvSpPr>
        <p:spPr>
          <a:xfrm>
            <a:off x="2062967" y="3700215"/>
            <a:ext cx="10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EC2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21E26C-525B-1D83-D470-1A965A6501A9}"/>
              </a:ext>
            </a:extLst>
          </p:cNvPr>
          <p:cNvSpPr txBox="1"/>
          <p:nvPr/>
        </p:nvSpPr>
        <p:spPr>
          <a:xfrm>
            <a:off x="2102517" y="3283868"/>
            <a:ext cx="1099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44440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DD69-17D0-F724-B961-9488018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Data Source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1A72-E20E-CFF3-C376-F5D2AC3E3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79083"/>
            <a:ext cx="8520600" cy="3764417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: Crash Reporting - Drivers Data (2015 - 2023) | Montgomery county, Maryland. (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https://catalog.data.gov/dataset/crash-reporting-drivers-data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reports details of all traffic collisions occurring on county and local roadways within Montgomery County, of the Maryland State from 2015 to September 2023.</a:t>
            </a:r>
          </a:p>
          <a:p>
            <a:pPr marL="285750" indent="-285750" algn="just"/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Each row consists details about crash report.</a:t>
            </a:r>
          </a:p>
          <a:p>
            <a:pPr marL="285750" indent="-285750" algn="just"/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Size : 79 MB</a:t>
            </a:r>
          </a:p>
          <a:p>
            <a:pPr marL="285750" indent="-285750" algn="just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columns = 43</a:t>
            </a:r>
          </a:p>
          <a:p>
            <a:pPr marL="285750" indent="-285750" algn="just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rows = 164,926</a:t>
            </a:r>
          </a:p>
          <a:p>
            <a:pPr marL="0" indent="0" algn="just">
              <a:buNone/>
            </a:pPr>
            <a:br>
              <a:rPr lang="en-IN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2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1A9CDA-1902-948B-F041-08FAF6E7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51FC86-4215-68C6-7AF1-14A494D3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4" y="1365314"/>
            <a:ext cx="4176136" cy="3018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A7BB7-C0D6-9724-5844-AA2349F6C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467" y="1365314"/>
            <a:ext cx="4378833" cy="3018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11A48F-AA05-D5D9-1B72-A9016C84DE9A}"/>
              </a:ext>
            </a:extLst>
          </p:cNvPr>
          <p:cNvSpPr txBox="1"/>
          <p:nvPr/>
        </p:nvSpPr>
        <p:spPr>
          <a:xfrm>
            <a:off x="100035" y="4526544"/>
            <a:ext cx="864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3.1: Here are examples of some of the 43 columns, along with their descriptions, data types, and potential values.</a:t>
            </a:r>
          </a:p>
        </p:txBody>
      </p:sp>
    </p:spTree>
    <p:extLst>
      <p:ext uri="{BB962C8B-B14F-4D97-AF65-F5344CB8AC3E}">
        <p14:creationId xmlns:p14="http://schemas.microsoft.com/office/powerpoint/2010/main" val="416647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A193-E13A-ECA8-0EDE-34657F5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Exploratory Data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7BC4E-7A50-8AFD-06EC-C2673E285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5" y="1468855"/>
            <a:ext cx="4401705" cy="2873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ECCA3-4E51-D738-367B-E8A708FE9F21}"/>
              </a:ext>
            </a:extLst>
          </p:cNvPr>
          <p:cNvSpPr txBox="1"/>
          <p:nvPr/>
        </p:nvSpPr>
        <p:spPr>
          <a:xfrm>
            <a:off x="388020" y="4493750"/>
            <a:ext cx="436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4.1: Importing necessary packages and reading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F03CD-A5EE-6BEB-91E7-331D13434EE9}"/>
              </a:ext>
            </a:extLst>
          </p:cNvPr>
          <p:cNvSpPr txBox="1"/>
          <p:nvPr/>
        </p:nvSpPr>
        <p:spPr>
          <a:xfrm>
            <a:off x="5190066" y="4493750"/>
            <a:ext cx="3953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4.2: Data shape and Target Variable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9D1A21-AE20-04EF-A625-F2B50645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868" y="1468855"/>
            <a:ext cx="3820583" cy="28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4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C01-6D92-FB8C-0939-ADF89D7C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cs typeface="Adelle Sans Devanagari" panose="02000503000000020004" pitchFamily="2" charset="-78"/>
              </a:rPr>
              <a:t>Data Visualizations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F05BF-1C6E-D7C7-431C-403C762F9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498600"/>
            <a:ext cx="4538133" cy="2777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FC661-297E-4DDB-E77C-AD70D5123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34" y="1498599"/>
            <a:ext cx="4040966" cy="2777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724566-2936-DCCF-849E-084DE176383E}"/>
              </a:ext>
            </a:extLst>
          </p:cNvPr>
          <p:cNvSpPr txBox="1"/>
          <p:nvPr/>
        </p:nvSpPr>
        <p:spPr>
          <a:xfrm>
            <a:off x="855133" y="4551815"/>
            <a:ext cx="2514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4.3: Distribution of Injuries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A185B-D45C-25F1-7F83-0FF0603EEBFE}"/>
              </a:ext>
            </a:extLst>
          </p:cNvPr>
          <p:cNvSpPr txBox="1"/>
          <p:nvPr/>
        </p:nvSpPr>
        <p:spPr>
          <a:xfrm>
            <a:off x="4749800" y="4551815"/>
            <a:ext cx="3360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4.4: Distribution of Injuries month wise </a:t>
            </a:r>
          </a:p>
        </p:txBody>
      </p:sp>
    </p:spTree>
    <p:extLst>
      <p:ext uri="{BB962C8B-B14F-4D97-AF65-F5344CB8AC3E}">
        <p14:creationId xmlns:p14="http://schemas.microsoft.com/office/powerpoint/2010/main" val="55208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0425D-FA81-341E-869B-B10D6244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" y="1240973"/>
            <a:ext cx="4334935" cy="2834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D45DD4-46D1-C1E1-E53F-13B792CA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6873"/>
            <a:ext cx="4487333" cy="2728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AE72F-47C6-5D33-FFBF-58D4181230D2}"/>
              </a:ext>
            </a:extLst>
          </p:cNvPr>
          <p:cNvSpPr txBox="1"/>
          <p:nvPr/>
        </p:nvSpPr>
        <p:spPr>
          <a:xfrm>
            <a:off x="516673" y="4163613"/>
            <a:ext cx="3096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4.5:Accidents recorded in each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51BA7-716E-9F7D-F3D7-F9EB344CAE07}"/>
              </a:ext>
            </a:extLst>
          </p:cNvPr>
          <p:cNvSpPr txBox="1"/>
          <p:nvPr/>
        </p:nvSpPr>
        <p:spPr>
          <a:xfrm>
            <a:off x="4252332" y="4171090"/>
            <a:ext cx="4891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4.6: Accidents During First Half and second Half of each year</a:t>
            </a:r>
          </a:p>
        </p:txBody>
      </p:sp>
    </p:spTree>
    <p:extLst>
      <p:ext uri="{BB962C8B-B14F-4D97-AF65-F5344CB8AC3E}">
        <p14:creationId xmlns:p14="http://schemas.microsoft.com/office/powerpoint/2010/main" val="21803745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BC presentation template" id="{AB65D83E-2400-6B44-80B6-570C4D1979AE}" vid="{575BF1C9-A2EC-6C4D-85BC-EA12E69D25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7846978CDBE747A9853BF7CD058ED6" ma:contentTypeVersion="0" ma:contentTypeDescription="Create a new document." ma:contentTypeScope="" ma:versionID="bc1733fba57a693d3f4f99f786ac0c4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eacb77245b979393001e3e2e7dad5a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42A6C4-4E33-455C-8756-092A9067C4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E2477F5-ACFC-4ED1-ACC1-C27FFFF643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7D5036-224F-4702-A7D6-45C6253E8B4D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UMBC presentation template</Template>
  <TotalTime>7302</TotalTime>
  <Words>685</Words>
  <Application>Microsoft Macintosh PowerPoint</Application>
  <PresentationFormat>On-screen Show (16:9)</PresentationFormat>
  <Paragraphs>108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Adelle Sans Devanagari</vt:lpstr>
      <vt:lpstr>Arial</vt:lpstr>
      <vt:lpstr>Times New Roman</vt:lpstr>
      <vt:lpstr>Simple Light</vt:lpstr>
      <vt:lpstr>Road Accident Severity Prediction  DATA606 – Project Delivery PPT</vt:lpstr>
      <vt:lpstr>Contents of project</vt:lpstr>
      <vt:lpstr>2. Description And Problem Statement </vt:lpstr>
      <vt:lpstr>Architecture Diagram</vt:lpstr>
      <vt:lpstr>3. Data Source</vt:lpstr>
      <vt:lpstr>Dataset Description:</vt:lpstr>
      <vt:lpstr>4. Exploratory Data Analysis</vt:lpstr>
      <vt:lpstr>Data Visualizations</vt:lpstr>
      <vt:lpstr>PowerPoint Presentation</vt:lpstr>
      <vt:lpstr>PowerPoint Presentation</vt:lpstr>
      <vt:lpstr>PowerPoint Presentation</vt:lpstr>
      <vt:lpstr>PowerPoint Presentation</vt:lpstr>
      <vt:lpstr>Data Cleaning and One-Hot Encoding</vt:lpstr>
      <vt:lpstr>5. Data Modeling, Feature Selection and Prediction </vt:lpstr>
      <vt:lpstr>Save the Model</vt:lpstr>
      <vt:lpstr>6. Web Application Using Flask</vt:lpstr>
      <vt:lpstr>Deployment In EC2</vt:lpstr>
      <vt:lpstr>7. Conclusions</vt:lpstr>
      <vt:lpstr>8. 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DELAYS ANALYSIS AND PREDICTION  DATA603 – Project Delivery Report</dc:title>
  <dc:creator>Koushik Gadeela</dc:creator>
  <cp:lastModifiedBy>narasimha naidu chikkala</cp:lastModifiedBy>
  <cp:revision>245</cp:revision>
  <cp:lastPrinted>2022-12-06T17:26:06Z</cp:lastPrinted>
  <dcterms:created xsi:type="dcterms:W3CDTF">2023-05-10T18:09:51Z</dcterms:created>
  <dcterms:modified xsi:type="dcterms:W3CDTF">2023-12-14T22:31:29Z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0x010100237846978CDBE747A9853BF7CD058ED6</vt:lpwstr>
  </property>
</Properties>
</file>